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289" r:id="rId9"/>
    <p:sldId id="261" r:id="rId10"/>
    <p:sldId id="281" r:id="rId11"/>
    <p:sldId id="285" r:id="rId12"/>
    <p:sldId id="263" r:id="rId13"/>
    <p:sldId id="283" r:id="rId14"/>
    <p:sldId id="269" r:id="rId15"/>
    <p:sldId id="273" r:id="rId16"/>
    <p:sldId id="274" r:id="rId17"/>
    <p:sldId id="270" r:id="rId18"/>
    <p:sldId id="276" r:id="rId19"/>
    <p:sldId id="271" r:id="rId20"/>
    <p:sldId id="305" r:id="rId21"/>
    <p:sldId id="299" r:id="rId22"/>
    <p:sldId id="300" r:id="rId23"/>
    <p:sldId id="304" r:id="rId24"/>
    <p:sldId id="303" r:id="rId25"/>
    <p:sldId id="265" r:id="rId26"/>
    <p:sldId id="301" r:id="rId27"/>
    <p:sldId id="286" r:id="rId28"/>
    <p:sldId id="302" r:id="rId29"/>
    <p:sldId id="267" r:id="rId30"/>
    <p:sldId id="296" r:id="rId31"/>
    <p:sldId id="297" r:id="rId32"/>
    <p:sldId id="306" r:id="rId33"/>
  </p:sldIdLst>
  <p:sldSz cx="12192000" cy="6858000"/>
  <p:notesSz cx="6858000" cy="9144000"/>
  <p:embeddedFontLst>
    <p:embeddedFont>
      <p:font typeface="나눔스퀘어 Bold" panose="020B0600000101010101" pitchFamily="50" charset="-127"/>
      <p:bold r:id="rId34"/>
    </p:embeddedFont>
    <p:embeddedFont>
      <p:font typeface="나눔스퀘어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BCD"/>
    <a:srgbClr val="9148C8"/>
    <a:srgbClr val="57C6CF"/>
    <a:srgbClr val="363636"/>
    <a:srgbClr val="466398"/>
    <a:srgbClr val="D0E0D9"/>
    <a:srgbClr val="F6F9F7"/>
    <a:srgbClr val="B67840"/>
    <a:srgbClr val="DCBA9B"/>
    <a:srgbClr val="CE9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54" y="96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7C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Guardian Tales </a:t>
              </a: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1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2362836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69012" y="2517112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7" y="2517845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0" y="2362836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지 속성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탱커인 크레이그를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97088"/>
            <a:ext cx="2984500" cy="620373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7" y="18531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6E27-68A5-4D49-8EDD-9330530DA12C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 하기 때문에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연계기가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이어지기 쉽게 설정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전열에서 더 오래 버틸 수 있게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EA1E6-928E-4D54-A6A6-6BDC3C7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탱커에게는 잘 어울리는 옵션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도발을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데빌메이크라이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시리즈의 베오울프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무기들과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던전앤파이터에서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 모티브</a:t>
            </a: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1276033"/>
            <a:ext cx="2603500" cy="31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829426" y="1276033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39694"/>
              </p:ext>
            </p:extLst>
          </p:nvPr>
        </p:nvGraphicFramePr>
        <p:xfrm>
          <a:off x="2076991" y="1268413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타 속성의 영웅 현황은 대체로 골고루 분포가 되어 있으나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속성은 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하지 않는 포지션이 </a:t>
            </a:r>
            <a:r>
              <a:rPr lang="en-US" altLang="ko-KR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모션의 시간과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등을 표로 변환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 모티브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55473"/>
              </p:ext>
            </p:extLst>
          </p:nvPr>
        </p:nvGraphicFramePr>
        <p:xfrm>
          <a:off x="1332366" y="1268413"/>
          <a:ext cx="9527268" cy="2874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3712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343837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343837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986675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986675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986675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304244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</a:tblGrid>
              <a:tr h="47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Motion_Name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Motion_Time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Cooldown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Looping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bool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137701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0.15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4x3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오른손 잽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 대상에게 </a:t>
                      </a:r>
                      <a:r>
                        <a:rPr lang="ko-KR" alt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스탭을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내딛으며 빠르게 공격하는 모션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왼손 스트레이트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제자리에 멈춰 공격 대상에게 공격하는 모션</a:t>
                      </a:r>
                    </a:p>
                  </a:txBody>
                  <a:tcPr marL="7123" marR="7123" marT="7123" marB="0" anchor="ctr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8x8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11x11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큰 소리를 내어 주변의 적을 도발하고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적의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방어력을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 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감소 시킵니다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marL="7123" marR="7123" marT="7123" marB="0" anchor="ctr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137703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Weapon_Skill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7.0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5x3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오른팔을 아래에서 위로 크게 휘둘러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가격하는 모션</a:t>
                      </a:r>
                    </a:p>
                  </a:txBody>
                  <a:tcPr marL="7123" marR="7123" marT="71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137704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Chain_Skill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20.0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15x15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0804" marR="50804" marT="25402" marB="25402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떠있는 적을 왼손으로 다시 쳐 올린 후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내려찍으며 착지</a:t>
                      </a:r>
                      <a:b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착지와 함께 다운 상태로 전환</a:t>
                      </a:r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7123" marR="7123" marT="7123" marB="0" anchor="ctr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7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모션이 반복되며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1276074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280308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481546-8FDB-49C3-A4E8-D7178F764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822228"/>
              </p:ext>
            </p:extLst>
          </p:nvPr>
        </p:nvGraphicFramePr>
        <p:xfrm>
          <a:off x="2495991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2F6AB5-2D28-4891-996F-3F776D7CA57B}"/>
              </a:ext>
            </a:extLst>
          </p:cNvPr>
          <p:cNvSpPr/>
          <p:nvPr/>
        </p:nvSpPr>
        <p:spPr>
          <a:xfrm>
            <a:off x="6477283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14765-39D1-4C0D-9E1B-47A367882C50}"/>
              </a:ext>
            </a:extLst>
          </p:cNvPr>
          <p:cNvSpPr txBox="1"/>
          <p:nvPr/>
        </p:nvSpPr>
        <p:spPr>
          <a:xfrm>
            <a:off x="6822091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A1977A-4EDB-4C90-8837-77950D04BCD2}"/>
              </a:ext>
            </a:extLst>
          </p:cNvPr>
          <p:cNvSpPr/>
          <p:nvPr/>
        </p:nvSpPr>
        <p:spPr>
          <a:xfrm>
            <a:off x="6477283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18990-80D3-4799-9BCA-5D5FAEEFA00B}"/>
              </a:ext>
            </a:extLst>
          </p:cNvPr>
          <p:cNvSpPr txBox="1"/>
          <p:nvPr/>
        </p:nvSpPr>
        <p:spPr>
          <a:xfrm>
            <a:off x="6822091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4B96D7-4BDC-4138-9A60-23AB10BE44D8}"/>
              </a:ext>
            </a:extLst>
          </p:cNvPr>
          <p:cNvSpPr/>
          <p:nvPr/>
        </p:nvSpPr>
        <p:spPr>
          <a:xfrm>
            <a:off x="6477283" y="2398627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1E23AC-A5B1-4082-9650-46FEA242D81C}"/>
              </a:ext>
            </a:extLst>
          </p:cNvPr>
          <p:cNvSpPr txBox="1"/>
          <p:nvPr/>
        </p:nvSpPr>
        <p:spPr>
          <a:xfrm>
            <a:off x="6822091" y="2479760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2D315-EC5F-4649-A654-87DF483542E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기본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시 적 캐릭터방향으로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4x3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만큼 전진하며 공격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9AD881D-1D29-4E00-830C-0E8D4DF7724C}"/>
              </a:ext>
            </a:extLst>
          </p:cNvPr>
          <p:cNvCxnSpPr>
            <a:cxnSpLocks/>
          </p:cNvCxnSpPr>
          <p:nvPr/>
        </p:nvCxnSpPr>
        <p:spPr>
          <a:xfrm flipV="1">
            <a:off x="4048125" y="1115477"/>
            <a:ext cx="2228850" cy="1694398"/>
          </a:xfrm>
          <a:prstGeom prst="bentConnector3">
            <a:avLst>
              <a:gd name="adj1" fmla="val -4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591D05-0D16-4F29-8354-6213BC75E491}"/>
              </a:ext>
            </a:extLst>
          </p:cNvPr>
          <p:cNvSpPr txBox="1"/>
          <p:nvPr/>
        </p:nvSpPr>
        <p:spPr>
          <a:xfrm>
            <a:off x="6321426" y="1046225"/>
            <a:ext cx="11652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</a:t>
            </a:r>
            <a:r>
              <a:rPr lang="ko-KR" altLang="en-US" sz="9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스킬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함성을 질러 주변의 적을 도발하고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방어력을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시킵니다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파이팅 포즈에서 함성을 질러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붉은 색의 원형 이펙트가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점점 흐려지다가 사라짐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2" name="Picture 4" descr="Lucidity :: 스킬 1. 함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14" y="1268409"/>
            <a:ext cx="3994359" cy="29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inven.co.kr/column/jukz_pre_reporter_2012/201204092023373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13080"/>
          <a:stretch/>
        </p:blipFill>
        <p:spPr bwMode="auto">
          <a:xfrm>
            <a:off x="1765424" y="1268408"/>
            <a:ext cx="3603279" cy="29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미 착용 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착용 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11x11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C9B99AB-DAC0-49C7-B737-DBC81AE8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45158"/>
              </p:ext>
            </p:extLst>
          </p:nvPr>
        </p:nvGraphicFramePr>
        <p:xfrm>
          <a:off x="6823868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51F2E3-ED46-4F5A-9588-C7A92DF7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570020"/>
              </p:ext>
            </p:extLst>
          </p:nvPr>
        </p:nvGraphicFramePr>
        <p:xfrm>
          <a:off x="561975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C20C6DE-C2BB-466A-A110-EBF3215667BB}"/>
              </a:ext>
            </a:extLst>
          </p:cNvPr>
          <p:cNvCxnSpPr>
            <a:cxnSpLocks/>
          </p:cNvCxnSpPr>
          <p:nvPr/>
        </p:nvCxnSpPr>
        <p:spPr>
          <a:xfrm flipV="1">
            <a:off x="8534400" y="1115478"/>
            <a:ext cx="2057400" cy="1005422"/>
          </a:xfrm>
          <a:prstGeom prst="bentConnector3">
            <a:avLst>
              <a:gd name="adj1" fmla="val 4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BC57F-4B6B-4058-B295-EB3727CCA5F5}"/>
              </a:ext>
            </a:extLst>
          </p:cNvPr>
          <p:cNvSpPr txBox="1"/>
          <p:nvPr/>
        </p:nvSpPr>
        <p:spPr>
          <a:xfrm>
            <a:off x="10625533" y="976561"/>
            <a:ext cx="11493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후 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</a:t>
            </a:r>
            <a:endParaRPr lang="en-US" altLang="ko-KR" sz="9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52800A-DF86-4178-A0AD-0BF1B1F3DE54}"/>
              </a:ext>
            </a:extLst>
          </p:cNvPr>
          <p:cNvCxnSpPr>
            <a:cxnSpLocks/>
          </p:cNvCxnSpPr>
          <p:nvPr/>
        </p:nvCxnSpPr>
        <p:spPr>
          <a:xfrm flipV="1">
            <a:off x="2278458" y="1184728"/>
            <a:ext cx="2400300" cy="1102816"/>
          </a:xfrm>
          <a:prstGeom prst="bentConnector3">
            <a:avLst>
              <a:gd name="adj1" fmla="val 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CD9812-55EF-4821-9DF5-CFDA276621FE}"/>
              </a:ext>
            </a:extLst>
          </p:cNvPr>
          <p:cNvSpPr txBox="1"/>
          <p:nvPr/>
        </p:nvSpPr>
        <p:spPr>
          <a:xfrm>
            <a:off x="4723208" y="1048605"/>
            <a:ext cx="11493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미 착용 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</a:t>
            </a:r>
            <a:endParaRPr lang="en-US" altLang="ko-KR" sz="9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2A189A-AD99-4096-93D1-D337D6952EE4}"/>
              </a:ext>
            </a:extLst>
          </p:cNvPr>
          <p:cNvSpPr/>
          <p:nvPr/>
        </p:nvSpPr>
        <p:spPr>
          <a:xfrm>
            <a:off x="4543267" y="3745507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10610-27BC-4F52-80DC-90FB994F1958}"/>
              </a:ext>
            </a:extLst>
          </p:cNvPr>
          <p:cNvSpPr txBox="1"/>
          <p:nvPr/>
        </p:nvSpPr>
        <p:spPr>
          <a:xfrm>
            <a:off x="4888075" y="3826641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38B78-FFE3-49BF-9AB6-AD8F10E582AA}"/>
              </a:ext>
            </a:extLst>
          </p:cNvPr>
          <p:cNvSpPr/>
          <p:nvPr/>
        </p:nvSpPr>
        <p:spPr>
          <a:xfrm>
            <a:off x="4543267" y="233246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C19A66-FA60-4E51-8CF7-3C37A61EB7B6}"/>
              </a:ext>
            </a:extLst>
          </p:cNvPr>
          <p:cNvSpPr txBox="1"/>
          <p:nvPr/>
        </p:nvSpPr>
        <p:spPr>
          <a:xfrm>
            <a:off x="4888075" y="2413595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4453FB-090B-42F6-B907-8FE53E883C7A}"/>
              </a:ext>
            </a:extLst>
          </p:cNvPr>
          <p:cNvSpPr/>
          <p:nvPr/>
        </p:nvSpPr>
        <p:spPr>
          <a:xfrm>
            <a:off x="10625533" y="3745507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EF52CB-D97E-454E-A496-4565306DC5AD}"/>
              </a:ext>
            </a:extLst>
          </p:cNvPr>
          <p:cNvSpPr txBox="1"/>
          <p:nvPr/>
        </p:nvSpPr>
        <p:spPr>
          <a:xfrm>
            <a:off x="10970341" y="3826641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5B6DE9-7B68-44B8-86BC-FC2F09B09FCF}"/>
              </a:ext>
            </a:extLst>
          </p:cNvPr>
          <p:cNvSpPr/>
          <p:nvPr/>
        </p:nvSpPr>
        <p:spPr>
          <a:xfrm>
            <a:off x="10625533" y="233246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DBEA1E-F88D-47BB-9093-0024D7B06C4B}"/>
              </a:ext>
            </a:extLst>
          </p:cNvPr>
          <p:cNvSpPr txBox="1"/>
          <p:nvPr/>
        </p:nvSpPr>
        <p:spPr>
          <a:xfrm>
            <a:off x="10970341" y="2413595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8044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적에게 접근하여 오른팔을 아래에서 위로 크게 휘둘러 적을 가격하는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1" y="1268413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B74A65-22A1-4080-9BF8-70957044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407267"/>
              </p:ext>
            </p:extLst>
          </p:nvPr>
        </p:nvGraphicFramePr>
        <p:xfrm>
          <a:off x="2500472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490335" y="3145546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6835143" y="3226679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490335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6835143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3876675" y="1115476"/>
            <a:ext cx="2400300" cy="1694399"/>
          </a:xfrm>
          <a:prstGeom prst="bentConnector3">
            <a:avLst>
              <a:gd name="adj1" fmla="val -2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6321426" y="1046225"/>
            <a:ext cx="10414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490335" y="2479418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6835143" y="2560551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19869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떠있는 적에게 접근하여 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1272983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연계기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연계기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 후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15x15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내려찍기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4E128F4-7C6D-4ADD-BE66-140E422A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82240"/>
              </p:ext>
            </p:extLst>
          </p:nvPr>
        </p:nvGraphicFramePr>
        <p:xfrm>
          <a:off x="6823868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4F5FFD2-B4AB-4100-914D-A155E7F27391}"/>
              </a:ext>
            </a:extLst>
          </p:cNvPr>
          <p:cNvSpPr/>
          <p:nvPr/>
        </p:nvSpPr>
        <p:spPr>
          <a:xfrm>
            <a:off x="10805160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9656-D14D-49DF-963F-39B96B20625F}"/>
              </a:ext>
            </a:extLst>
          </p:cNvPr>
          <p:cNvSpPr txBox="1"/>
          <p:nvPr/>
        </p:nvSpPr>
        <p:spPr>
          <a:xfrm>
            <a:off x="11149968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7C6E0-81E5-4476-AE35-CF822140DB4F}"/>
              </a:ext>
            </a:extLst>
          </p:cNvPr>
          <p:cNvSpPr/>
          <p:nvPr/>
        </p:nvSpPr>
        <p:spPr>
          <a:xfrm>
            <a:off x="10805160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9BFB3-9E8D-4388-894C-FB947CE443B5}"/>
              </a:ext>
            </a:extLst>
          </p:cNvPr>
          <p:cNvSpPr txBox="1"/>
          <p:nvPr/>
        </p:nvSpPr>
        <p:spPr>
          <a:xfrm>
            <a:off x="11149968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E22458-FBC6-4FB6-AE86-FB84FEC0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98173"/>
              </p:ext>
            </p:extLst>
          </p:nvPr>
        </p:nvGraphicFramePr>
        <p:xfrm>
          <a:off x="561975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E028-A9D8-46A3-82B8-C8752E2050C5}"/>
              </a:ext>
            </a:extLst>
          </p:cNvPr>
          <p:cNvSpPr/>
          <p:nvPr/>
        </p:nvSpPr>
        <p:spPr>
          <a:xfrm>
            <a:off x="4543267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EA623-0307-4B08-B235-8ACEAA8C97C9}"/>
              </a:ext>
            </a:extLst>
          </p:cNvPr>
          <p:cNvSpPr txBox="1"/>
          <p:nvPr/>
        </p:nvSpPr>
        <p:spPr>
          <a:xfrm>
            <a:off x="4888075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956B4-331A-4B36-86D0-931A84B74550}"/>
              </a:ext>
            </a:extLst>
          </p:cNvPr>
          <p:cNvSpPr/>
          <p:nvPr/>
        </p:nvSpPr>
        <p:spPr>
          <a:xfrm>
            <a:off x="4543267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D1C6B-2309-4C94-B1D7-A8F1F4BBE855}"/>
              </a:ext>
            </a:extLst>
          </p:cNvPr>
          <p:cNvSpPr txBox="1"/>
          <p:nvPr/>
        </p:nvSpPr>
        <p:spPr>
          <a:xfrm>
            <a:off x="4888075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543267" y="2398627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4888075" y="2479760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5D7B19-2B54-423C-A3D3-597AAEFFFBDD}"/>
              </a:ext>
            </a:extLst>
          </p:cNvPr>
          <p:cNvCxnSpPr>
            <a:cxnSpLocks/>
          </p:cNvCxnSpPr>
          <p:nvPr/>
        </p:nvCxnSpPr>
        <p:spPr>
          <a:xfrm flipV="1">
            <a:off x="8597900" y="1115476"/>
            <a:ext cx="1993900" cy="657761"/>
          </a:xfrm>
          <a:prstGeom prst="bentConnector3">
            <a:avLst>
              <a:gd name="adj1" fmla="val 43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0D63B6-E9A6-4DF1-82F0-83234085229C}"/>
              </a:ext>
            </a:extLst>
          </p:cNvPr>
          <p:cNvSpPr txBox="1"/>
          <p:nvPr/>
        </p:nvSpPr>
        <p:spPr>
          <a:xfrm>
            <a:off x="10636250" y="1046225"/>
            <a:ext cx="166375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낙하 후 데미지 적용까지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27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1883079" y="1105096"/>
            <a:ext cx="2400300" cy="1694399"/>
          </a:xfrm>
          <a:prstGeom prst="bentConnector3">
            <a:avLst>
              <a:gd name="adj1" fmla="val -2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4327829" y="1035845"/>
            <a:ext cx="15079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</a:t>
            </a:r>
            <a:r>
              <a:rPr lang="ko-KR" altLang="en-US" sz="9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9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9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타 탱커들보다 넓은 범위를 도발하여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딜러에게는 후방에서 자유로운 공격을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전열에서 방어력을 기반으로 버티며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콜로세움과 같은 비동기 </a:t>
            </a: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가장 큰 효과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낼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강점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후방으로 빠르게 침입하여 공격이 가능한 영웅을 사용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위치한 원거리 딜러를 먼저 공격하여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혼자 남은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손쉽게 제거가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" t="1" r="33529" b="340"/>
          <a:stretch/>
        </p:blipFill>
        <p:spPr>
          <a:xfrm>
            <a:off x="453661" y="1682750"/>
            <a:ext cx="518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부족한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부족함을 보완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해주고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한걸음 나아가 부족함을 장점으로 만들어 비 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원거리 캐릭터 위주의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덱이라면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화력의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집중도에서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차이가 나기 때문에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손쉽게 승리를 가져 갈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카운터가 확실하기 때문에 전체적인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밸런스도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망가트리지 않고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캐릭터들의 사용처를 재 발견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만들어주는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계기가 될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16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1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부족함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17" y="1468234"/>
            <a:ext cx="8071965" cy="29597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76650" y="2368550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775450" y="2556668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11131" y="2183884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4150" y="2313872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26" name="Picture 2" descr="C4CEC1A4-E576-49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1268414"/>
            <a:ext cx="2141241" cy="35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테루일러스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1"/>
          <a:stretch/>
        </p:blipFill>
        <p:spPr bwMode="auto">
          <a:xfrm>
            <a:off x="7548266" y="1269206"/>
            <a:ext cx="2142566" cy="35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근거리 딜러 중 가장 단단하고 강력하여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              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같은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 원거리 딜러에게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캐릭터로 꼽히는 캐릭터 이지만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파고 들어 공격이 가능하지만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단편집으로도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기술의 영향으로 사용처가 넓지는 않으나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합류 하게 된 계기가 납득이 되지 않는다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외전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감동을 받았다는 평</a:t>
            </a:r>
          </a:p>
        </p:txBody>
      </p: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스토리가 같이 추가된 캐릭터의 매출 상승 폭이 더 큼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출시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유저의 니즈 충족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강철의 연금술사에 나오는 알렉스 루이 암스트롱의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남성미 넘치는 근육질의 외형과 무기를 차용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동료를 지키기 위해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성격 모티브</a:t>
            </a:r>
          </a:p>
        </p:txBody>
      </p:sp>
      <p:pic>
        <p:nvPicPr>
          <p:cNvPr id="8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6" y="1468234"/>
            <a:ext cx="4567327" cy="2940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715</Words>
  <Application>Microsoft Office PowerPoint</Application>
  <PresentationFormat>와이드스크린</PresentationFormat>
  <Paragraphs>364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나눔스퀘어 Bold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632</cp:revision>
  <cp:lastPrinted>2021-04-14T03:47:58Z</cp:lastPrinted>
  <dcterms:created xsi:type="dcterms:W3CDTF">2021-03-29T02:11:06Z</dcterms:created>
  <dcterms:modified xsi:type="dcterms:W3CDTF">2021-04-14T03:56:58Z</dcterms:modified>
</cp:coreProperties>
</file>